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HY3dw3GuBXIDIu0+aRyvbOMUZ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2B1638-73D0-4E4A-A26E-6A2D5D4705EF}">
  <a:tblStyle styleId="{AF2B1638-73D0-4E4A-A26E-6A2D5D4705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81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177299c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177299c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7299748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7299748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7299748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7299748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177299c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177299c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7299748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7299748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72997483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72997483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17d068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17d068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71e27056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d71e27056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71e2705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d71e2705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71e27056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d71e27056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729974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729974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x">
  <p:cSld name="2_x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21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59" name="Google Shape;59;p21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11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x">
  <p:cSld name="3_x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22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64" name="Google Shape;64;p22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11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5" name="Google Shape;6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">
  <p:cSld name="x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14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4" name="Google Shape;24;p14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8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Google Shape;2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x">
  <p:cSld name="4_x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15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9" name="Google Shape;29;p15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8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Google Shape;3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x">
  <p:cSld name="5_x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16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4" name="Google Shape;34;p16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8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" name="Google Shape;3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x">
  <p:cSld name="6_x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38;p17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9" name="Google Shape;39;p17"/>
          <p:cNvGraphicFramePr/>
          <p:nvPr/>
        </p:nvGraphicFramePr>
        <p:xfrm>
          <a:off x="1521313" y="48354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8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8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x">
  <p:cSld name="7_x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43;p18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x">
  <p:cSld name="1_x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/>
        </p:nvSpPr>
        <p:spPr>
          <a:xfrm>
            <a:off x="283106" y="163461"/>
            <a:ext cx="6912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p20"/>
          <p:cNvCxnSpPr/>
          <p:nvPr/>
        </p:nvCxnSpPr>
        <p:spPr>
          <a:xfrm rot="10800000" flipH="1">
            <a:off x="283106" y="557075"/>
            <a:ext cx="8549100" cy="3900"/>
          </a:xfrm>
          <a:prstGeom prst="straightConnector1">
            <a:avLst/>
          </a:prstGeom>
          <a:noFill/>
          <a:ln w="28575" cap="flat" cmpd="sng">
            <a:solidFill>
              <a:srgbClr val="01385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54" name="Google Shape;54;p20"/>
          <p:cNvGraphicFramePr/>
          <p:nvPr/>
        </p:nvGraphicFramePr>
        <p:xfrm>
          <a:off x="1509689" y="465952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{AF2B1638-73D0-4E4A-A26E-6A2D5D4705EF}</a:tableStyleId>
              </a:tblPr>
              <a:tblGrid>
                <a:gridCol w="12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E75B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Strategic Asset Allocation</a:t>
                      </a:r>
                      <a:endParaRPr sz="1100" b="1" u="none" strike="noStrike" cap="none">
                        <a:solidFill>
                          <a:srgbClr val="2E75B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Tactical Asset Allocation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Fund Selection</a:t>
                      </a:r>
                      <a:endParaRPr sz="1100" b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5" name="Google Shape;5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916" y="45927"/>
            <a:ext cx="801616" cy="4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177299c5e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分工</a:t>
            </a:r>
            <a:endParaRPr/>
          </a:p>
        </p:txBody>
      </p:sp>
      <p:sp>
        <p:nvSpPr>
          <p:cNvPr id="71" name="Google Shape;71;gd177299c5e_0_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Intro- yiren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literature review part 1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literature review part 2-xhy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3.3xhy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CAPM results xhy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Experiment 3.1-3.3 Dre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Fama French Results yyd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Conclusion yyd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Fama French Model Analysis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590855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5083474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1283936" y="1627475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Small B/M</a:t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2228387" y="1627475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Mid B/M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3172838" y="1627474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B/M</a:t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372390" y="2198438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Small Size</a:t>
            </a:r>
            <a:endParaRPr/>
          </a:p>
        </p:txBody>
      </p:sp>
      <p:sp>
        <p:nvSpPr>
          <p:cNvPr id="217" name="Google Shape;217;p8"/>
          <p:cNvSpPr/>
          <p:nvPr/>
        </p:nvSpPr>
        <p:spPr>
          <a:xfrm>
            <a:off x="372390" y="2758490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Mid Size</a:t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372390" y="3318542"/>
            <a:ext cx="832144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Size</a:t>
            </a:r>
            <a:endParaRPr/>
          </a:p>
        </p:txBody>
      </p:sp>
      <p:cxnSp>
        <p:nvCxnSpPr>
          <p:cNvPr id="219" name="Google Shape;219;p8"/>
          <p:cNvCxnSpPr/>
          <p:nvPr/>
        </p:nvCxnSpPr>
        <p:spPr>
          <a:xfrm>
            <a:off x="1283936" y="2668339"/>
            <a:ext cx="2824426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0" name="Google Shape;220;p8"/>
          <p:cNvCxnSpPr/>
          <p:nvPr/>
        </p:nvCxnSpPr>
        <p:spPr>
          <a:xfrm>
            <a:off x="1283936" y="3226424"/>
            <a:ext cx="2824426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1" name="Google Shape;221;p8"/>
          <p:cNvCxnSpPr/>
          <p:nvPr/>
        </p:nvCxnSpPr>
        <p:spPr>
          <a:xfrm>
            <a:off x="2163652" y="2073763"/>
            <a:ext cx="0" cy="1667814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2" name="Google Shape;222;p8"/>
          <p:cNvCxnSpPr/>
          <p:nvPr/>
        </p:nvCxnSpPr>
        <p:spPr>
          <a:xfrm>
            <a:off x="3147082" y="2073763"/>
            <a:ext cx="0" cy="1667814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3" name="Google Shape;223;p8"/>
          <p:cNvCxnSpPr/>
          <p:nvPr/>
        </p:nvCxnSpPr>
        <p:spPr>
          <a:xfrm>
            <a:off x="4108362" y="2073763"/>
            <a:ext cx="0" cy="1667814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4" name="Google Shape;224;p8"/>
          <p:cNvCxnSpPr/>
          <p:nvPr/>
        </p:nvCxnSpPr>
        <p:spPr>
          <a:xfrm>
            <a:off x="1283936" y="3712567"/>
            <a:ext cx="2824426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5" name="Google Shape;225;p8"/>
          <p:cNvSpPr txBox="1"/>
          <p:nvPr/>
        </p:nvSpPr>
        <p:spPr>
          <a:xfrm>
            <a:off x="1474197" y="1319697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3314801" y="1325482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2394499" y="1315031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351172" y="1402098"/>
            <a:ext cx="2894669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Beta</a:t>
            </a:r>
            <a:endParaRPr/>
          </a:p>
        </p:txBody>
      </p:sp>
      <p:sp>
        <p:nvSpPr>
          <p:cNvPr id="229" name="Google Shape;229;p8"/>
          <p:cNvSpPr/>
          <p:nvPr/>
        </p:nvSpPr>
        <p:spPr>
          <a:xfrm>
            <a:off x="5370974" y="1925097"/>
            <a:ext cx="2894669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Market Value</a:t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5370974" y="2448096"/>
            <a:ext cx="2894669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Book to Market Ratio</a:t>
            </a:r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5370974" y="2971095"/>
            <a:ext cx="2894669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Investment</a:t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5351172" y="3494094"/>
            <a:ext cx="2894669" cy="394025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Profit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 rot="10800000">
            <a:off x="5077035" y="1613640"/>
            <a:ext cx="548217" cy="502540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rot="10800000">
            <a:off x="5096865" y="2142568"/>
            <a:ext cx="548217" cy="502540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 rot="10800000">
            <a:off x="5096865" y="2661389"/>
            <a:ext cx="548217" cy="502540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 rot="10800000">
            <a:off x="5096865" y="3172285"/>
            <a:ext cx="548217" cy="502540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 rot="10800000">
            <a:off x="4901869" y="1607316"/>
            <a:ext cx="903257" cy="1022301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rot="10800000">
            <a:off x="4921699" y="2656006"/>
            <a:ext cx="903257" cy="1022301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 rot="10800000">
            <a:off x="4895428" y="2139407"/>
            <a:ext cx="903257" cy="1022301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rot="10800000">
            <a:off x="4757165" y="1615536"/>
            <a:ext cx="1192663" cy="1553405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rot="10800000">
            <a:off x="4757165" y="2130967"/>
            <a:ext cx="1192663" cy="1553405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rot="10800000">
            <a:off x="4587896" y="1595362"/>
            <a:ext cx="1518319" cy="2089011"/>
          </a:xfrm>
          <a:prstGeom prst="arc">
            <a:avLst>
              <a:gd name="adj1" fmla="val 16200000"/>
              <a:gd name="adj2" fmla="val 5360683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5355075" y="258575"/>
            <a:ext cx="173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szw - demo + grouping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Fama French </a:t>
            </a: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Result          --By YU </a:t>
            </a:r>
            <a:r>
              <a:rPr lang="en-US" sz="1600" b="1">
                <a:solidFill>
                  <a:srgbClr val="264478"/>
                </a:solidFill>
              </a:rPr>
              <a:t>Yiduo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125" y="1471050"/>
            <a:ext cx="3557261" cy="2667925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000000">
                <a:alpha val="49000"/>
              </a:srgbClr>
            </a:outerShdw>
          </a:effectLst>
        </p:spPr>
      </p:pic>
      <p:pic>
        <p:nvPicPr>
          <p:cNvPr id="251" name="Google Shape;25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150" y="1471050"/>
            <a:ext cx="3557198" cy="2667925"/>
          </a:xfrm>
          <a:prstGeom prst="rect">
            <a:avLst/>
          </a:prstGeom>
          <a:noFill/>
          <a:ln>
            <a:noFill/>
          </a:ln>
          <a:effectLst>
            <a:outerShdw blurRad="142875" dist="19050" dir="756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52" name="Google Shape;252;p9"/>
          <p:cNvSpPr/>
          <p:nvPr/>
        </p:nvSpPr>
        <p:spPr>
          <a:xfrm>
            <a:off x="620074" y="9955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B:M)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074" y="1439174"/>
            <a:ext cx="3469671" cy="26679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54" name="Google Shape;254;p9"/>
          <p:cNvSpPr/>
          <p:nvPr/>
        </p:nvSpPr>
        <p:spPr>
          <a:xfrm>
            <a:off x="2920488" y="1694757"/>
            <a:ext cx="1058100" cy="789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2920487" y="3061911"/>
            <a:ext cx="1058100" cy="7896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4987124" y="9865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9"/>
          <p:cNvCxnSpPr/>
          <p:nvPr/>
        </p:nvCxnSpPr>
        <p:spPr>
          <a:xfrm>
            <a:off x="3792675" y="1908150"/>
            <a:ext cx="1549200" cy="6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58" name="Google Shape;258;p9"/>
          <p:cNvCxnSpPr/>
          <p:nvPr/>
        </p:nvCxnSpPr>
        <p:spPr>
          <a:xfrm rot="10800000" flipH="1">
            <a:off x="3576675" y="3136150"/>
            <a:ext cx="1708500" cy="5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59" name="Google Shape;259;p9"/>
          <p:cNvSpPr/>
          <p:nvPr/>
        </p:nvSpPr>
        <p:spPr>
          <a:xfrm>
            <a:off x="1157436" y="1746435"/>
            <a:ext cx="378000" cy="138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1157436" y="2185960"/>
            <a:ext cx="378000" cy="138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Fama French Result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590855" y="93886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Inv)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55" y="1414668"/>
            <a:ext cx="3469671" cy="31183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69" name="Google Shape;269;p10"/>
          <p:cNvSpPr/>
          <p:nvPr/>
        </p:nvSpPr>
        <p:spPr>
          <a:xfrm>
            <a:off x="2861255" y="1716605"/>
            <a:ext cx="1058213" cy="1029005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2861255" y="3276942"/>
            <a:ext cx="1058213" cy="1029005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3542636" y="3616810"/>
            <a:ext cx="378029" cy="13878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3553142" y="4135238"/>
            <a:ext cx="378029" cy="13878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4619225" y="938950"/>
            <a:ext cx="39912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24" y="1426163"/>
            <a:ext cx="4127075" cy="3095324"/>
          </a:xfrm>
          <a:prstGeom prst="rect">
            <a:avLst/>
          </a:prstGeom>
          <a:noFill/>
          <a:ln>
            <a:noFill/>
          </a:ln>
          <a:effectLst>
            <a:outerShdw blurRad="100013" dist="19050" dir="1224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75" name="Google Shape;275;p10"/>
          <p:cNvCxnSpPr/>
          <p:nvPr/>
        </p:nvCxnSpPr>
        <p:spPr>
          <a:xfrm rot="10800000" flipH="1">
            <a:off x="3542625" y="3039300"/>
            <a:ext cx="1708500" cy="5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d72997483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999" y="1428843"/>
            <a:ext cx="3469670" cy="311830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81" name="Google Shape;281;gd729974836_0_20"/>
          <p:cNvSpPr/>
          <p:nvPr/>
        </p:nvSpPr>
        <p:spPr>
          <a:xfrm>
            <a:off x="638999" y="953044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Result (Size &amp; OP)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d729974836_0_20"/>
          <p:cNvSpPr/>
          <p:nvPr/>
        </p:nvSpPr>
        <p:spPr>
          <a:xfrm>
            <a:off x="2984489" y="1730780"/>
            <a:ext cx="1058100" cy="9795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d729974836_0_20"/>
          <p:cNvSpPr/>
          <p:nvPr/>
        </p:nvSpPr>
        <p:spPr>
          <a:xfrm>
            <a:off x="2984488" y="3315856"/>
            <a:ext cx="1058100" cy="9795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d729974836_0_20"/>
          <p:cNvSpPr/>
          <p:nvPr/>
        </p:nvSpPr>
        <p:spPr>
          <a:xfrm>
            <a:off x="3324579" y="3635388"/>
            <a:ext cx="378000" cy="138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d729974836_0_20"/>
          <p:cNvSpPr/>
          <p:nvPr/>
        </p:nvSpPr>
        <p:spPr>
          <a:xfrm>
            <a:off x="3324578" y="4149413"/>
            <a:ext cx="378000" cy="138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d729974836_0_20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Fama French Result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d729974836_0_2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d729974836_0_20"/>
          <p:cNvSpPr/>
          <p:nvPr/>
        </p:nvSpPr>
        <p:spPr>
          <a:xfrm>
            <a:off x="4619225" y="938950"/>
            <a:ext cx="39912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d72997483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600" y="1444013"/>
            <a:ext cx="4117309" cy="3087976"/>
          </a:xfrm>
          <a:prstGeom prst="rect">
            <a:avLst/>
          </a:prstGeom>
          <a:noFill/>
          <a:ln>
            <a:noFill/>
          </a:ln>
          <a:effectLst>
            <a:outerShdw blurRad="257175" dist="28575" dir="1284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290" name="Google Shape;290;gd729974836_0_20"/>
          <p:cNvCxnSpPr/>
          <p:nvPr/>
        </p:nvCxnSpPr>
        <p:spPr>
          <a:xfrm rot="10800000" flipH="1">
            <a:off x="3542625" y="3039300"/>
            <a:ext cx="1708500" cy="5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729974836_0_39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Proposed Explanation For Abnormal Data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d729974836_0_39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d729974836_0_39"/>
          <p:cNvSpPr/>
          <p:nvPr/>
        </p:nvSpPr>
        <p:spPr>
          <a:xfrm>
            <a:off x="615374" y="7205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Margin debt balance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d729974836_0_39"/>
          <p:cNvSpPr/>
          <p:nvPr/>
        </p:nvSpPr>
        <p:spPr>
          <a:xfrm>
            <a:off x="4850650" y="720525"/>
            <a:ext cx="37407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IWM/SPY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d72997483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75" y="1548800"/>
            <a:ext cx="3469801" cy="2593400"/>
          </a:xfrm>
          <a:prstGeom prst="rect">
            <a:avLst/>
          </a:prstGeom>
          <a:noFill/>
          <a:ln>
            <a:noFill/>
          </a:ln>
          <a:effectLst>
            <a:outerShdw blurRad="228600" dist="19050" dir="11700000" algn="bl" rotWithShape="0">
              <a:srgbClr val="000000">
                <a:alpha val="36000"/>
              </a:srgbClr>
            </a:outerShdw>
          </a:effectLst>
        </p:spPr>
      </p:pic>
      <p:cxnSp>
        <p:nvCxnSpPr>
          <p:cNvPr id="300" name="Google Shape;300;gd729974836_0_39"/>
          <p:cNvCxnSpPr/>
          <p:nvPr/>
        </p:nvCxnSpPr>
        <p:spPr>
          <a:xfrm>
            <a:off x="2982867" y="1608922"/>
            <a:ext cx="855000" cy="6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01" name="Google Shape;301;gd729974836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50" y="1548800"/>
            <a:ext cx="3740700" cy="2616774"/>
          </a:xfrm>
          <a:prstGeom prst="rect">
            <a:avLst/>
          </a:prstGeom>
          <a:noFill/>
          <a:ln>
            <a:noFill/>
          </a:ln>
          <a:effectLst>
            <a:outerShdw blurRad="200025" dist="19050" dir="8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302" name="Google Shape;302;gd729974836_0_39"/>
          <p:cNvCxnSpPr/>
          <p:nvPr/>
        </p:nvCxnSpPr>
        <p:spPr>
          <a:xfrm rot="10800000" flipH="1">
            <a:off x="5332425" y="1667400"/>
            <a:ext cx="3164400" cy="19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3" name="Google Shape;303;gd729974836_0_39"/>
          <p:cNvSpPr txBox="1"/>
          <p:nvPr/>
        </p:nvSpPr>
        <p:spPr>
          <a:xfrm>
            <a:off x="639000" y="4292525"/>
            <a:ext cx="346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latin typeface="Calibri"/>
                <a:ea typeface="Calibri"/>
                <a:cs typeface="Calibri"/>
                <a:sym typeface="Calibri"/>
              </a:rPr>
              <a:t>Figures as of March, Source: Finra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d729974836_0_39"/>
          <p:cNvSpPr txBox="1"/>
          <p:nvPr/>
        </p:nvSpPr>
        <p:spPr>
          <a:xfrm>
            <a:off x="4850650" y="4292525"/>
            <a:ext cx="377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latin typeface="Calibri"/>
                <a:ea typeface="Calibri"/>
                <a:cs typeface="Calibri"/>
                <a:sym typeface="Calibri"/>
              </a:rPr>
              <a:t>Figures from Mar 2020 - Feb 2021, Source: Tradingview, Cboe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177299c5e_0_10"/>
          <p:cNvSpPr txBox="1">
            <a:spLocks noGrp="1"/>
          </p:cNvSpPr>
          <p:nvPr>
            <p:ph type="body" idx="1"/>
          </p:nvPr>
        </p:nvSpPr>
        <p:spPr>
          <a:xfrm>
            <a:off x="311700" y="1104450"/>
            <a:ext cx="85206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1"/>
              <a:t>CAPM is generally good during bull market</a:t>
            </a:r>
            <a:endParaRPr sz="2200" i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1"/>
              <a:t>CAPM fails to explain the case in recession</a:t>
            </a:r>
            <a:endParaRPr sz="2200" i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 i="1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1"/>
              <a:t>Three factor model and five factor model are all suitable pricing models</a:t>
            </a:r>
            <a:endParaRPr sz="2200" i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1"/>
              <a:t>No substantial difference found among them</a:t>
            </a:r>
            <a:endParaRPr sz="2200" i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 i="1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1"/>
              <a:t>Three factor model is already good enough</a:t>
            </a:r>
            <a:endParaRPr sz="2200" i="1"/>
          </a:p>
        </p:txBody>
      </p:sp>
      <p:sp>
        <p:nvSpPr>
          <p:cNvPr id="310" name="Google Shape;310;gd177299c5e_0_10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Conclusion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d177299c5e_0_1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729974836_0_58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Acknowledgements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d729974836_0_58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d729974836_0_58"/>
          <p:cNvSpPr/>
          <p:nvPr/>
        </p:nvSpPr>
        <p:spPr>
          <a:xfrm>
            <a:off x="523580" y="926843"/>
            <a:ext cx="7842600" cy="7065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Empirical Test of Fama-French Five-Factor Model in Chinese Stock Market</a:t>
            </a:r>
            <a:endParaRPr sz="1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--Wenjian Yang</a:t>
            </a:r>
            <a:endParaRPr sz="1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d72997483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49" y="1985750"/>
            <a:ext cx="5847251" cy="2602600"/>
          </a:xfrm>
          <a:prstGeom prst="rect">
            <a:avLst/>
          </a:prstGeom>
          <a:noFill/>
          <a:ln>
            <a:noFill/>
          </a:ln>
          <a:effectLst>
            <a:outerShdw blurRad="200025" dist="19050" dir="60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d729974836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351" y="850974"/>
            <a:ext cx="2731801" cy="3875574"/>
          </a:xfrm>
          <a:prstGeom prst="rect">
            <a:avLst/>
          </a:prstGeom>
          <a:noFill/>
          <a:ln>
            <a:noFill/>
          </a:ln>
          <a:effectLst>
            <a:outerShdw blurRad="200025" dist="19050" dir="66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325" name="Google Shape;325;gd729974836_0_71"/>
          <p:cNvSpPr txBox="1"/>
          <p:nvPr/>
        </p:nvSpPr>
        <p:spPr>
          <a:xfrm>
            <a:off x="2517450" y="226875"/>
            <a:ext cx="651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F5496"/>
                </a:solidFill>
              </a:rPr>
              <a:t>https://github.com/Yorkbenno/The-Analysis-of-the-US-Stock-Market-Under-Coronavirus</a:t>
            </a:r>
            <a:endParaRPr sz="1000">
              <a:solidFill>
                <a:srgbClr val="2F5496"/>
              </a:solidFill>
            </a:endParaRPr>
          </a:p>
        </p:txBody>
      </p:sp>
      <p:sp>
        <p:nvSpPr>
          <p:cNvPr id="326" name="Google Shape;326;gd729974836_0_71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Github Repository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d729974836_0_71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d729974836_0_71"/>
          <p:cNvSpPr txBox="1">
            <a:spLocks noGrp="1"/>
          </p:cNvSpPr>
          <p:nvPr>
            <p:ph type="body" idx="1"/>
          </p:nvPr>
        </p:nvSpPr>
        <p:spPr>
          <a:xfrm>
            <a:off x="5407975" y="1023888"/>
            <a:ext cx="30843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Original excel files</a:t>
            </a:r>
            <a:endParaRPr sz="20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Regression results</a:t>
            </a:r>
            <a:endParaRPr sz="20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Referenced papers</a:t>
            </a:r>
            <a:endParaRPr sz="20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Our final report</a:t>
            </a:r>
            <a:endParaRPr sz="20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code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7d068abf_1_0"/>
          <p:cNvSpPr txBox="1">
            <a:spLocks noGrp="1"/>
          </p:cNvSpPr>
          <p:nvPr>
            <p:ph type="body" idx="1"/>
          </p:nvPr>
        </p:nvSpPr>
        <p:spPr>
          <a:xfrm>
            <a:off x="269475" y="664400"/>
            <a:ext cx="8520600" cy="447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Eugene F. and Kenneth R. French. Common Risk Factors in the Returns on Stocks and Bonds. 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(1993)</a:t>
            </a:r>
            <a:endParaRPr sz="1300">
              <a:solidFill>
                <a:srgbClr val="88888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Eugene F. and French, Kenneth R., The Capital Asset Pricing Model: Theory and Evidence.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Economic Perspectives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(August 2003)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Fama, E.F. and French,K.R. A five-factor asset pricing model.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(2015)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Gormsen, Niels Joachim and Koijen, Ralph S. J., Coronavirus: Impact on Stock Prices and Growth Expectations,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University of Chicago, Becker Friedman Institute for Economics Working Paper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(August 3, 2020)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Lintner, John.  The Valuation of Risk Assets and the Selection of Risky Investments in Stock Portfolios and Capital Budgets.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Review of Economics and Statistics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(1965)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Markowitz, H. M. Portfolio Selection,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Finance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(1952)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Novy-Marx, R. The other side of value: The gross profitability premium.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Economics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(2013)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Sharpe, William F.  Capital Asset Prices: A Theory of Market Equilibrium under Conditions of Risk”, 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Finance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(1964)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Titman, S., Wei, K., Xie, F. Capital investments and stock returns.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Journal of Financial and Quantitative Analysis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(2004)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Tashanova, Diana and Sekerbay, Ainur and Chen, Danni and Luo, Yuwen and Zhao, Shuyi and Zhang, Qingquan, Investment Opportunities and Strategies in an Era of Coronavirus Pandemic,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Working Paper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(April 2, 2020)</a:t>
            </a:r>
            <a:endParaRPr sz="1200">
              <a:solidFill>
                <a:srgbClr val="88888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Wenjian Yang. The empirical test of Fama-French five-factor model in Chinese stock market. </a:t>
            </a:r>
            <a:r>
              <a:rPr lang="en-US" sz="1200" i="1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University Humanities and Social Sciences Information Network of China</a:t>
            </a:r>
            <a:r>
              <a:rPr lang="en-US" sz="1200">
                <a:solidFill>
                  <a:srgbClr val="88888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(2017)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334" name="Google Shape;334;gd17d068abf_1_0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64478"/>
                </a:solidFill>
              </a:rPr>
              <a:t>References</a:t>
            </a:r>
            <a:endParaRPr sz="1600" b="1">
              <a:solidFill>
                <a:srgbClr val="264478"/>
              </a:solidFill>
            </a:endParaRPr>
          </a:p>
        </p:txBody>
      </p:sp>
      <p:sp>
        <p:nvSpPr>
          <p:cNvPr id="335" name="Google Shape;335;gd17d068abf_1_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d71e270563_0_2"/>
          <p:cNvPicPr preferRelativeResize="0"/>
          <p:nvPr/>
        </p:nvPicPr>
        <p:blipFill rotWithShape="1">
          <a:blip r:embed="rId3">
            <a:alphaModFix/>
          </a:blip>
          <a:srcRect t="15986" b="25581"/>
          <a:stretch/>
        </p:blipFill>
        <p:spPr>
          <a:xfrm>
            <a:off x="0" y="1852228"/>
            <a:ext cx="9144002" cy="300547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d71e270563_0_2"/>
          <p:cNvSpPr/>
          <p:nvPr/>
        </p:nvSpPr>
        <p:spPr>
          <a:xfrm>
            <a:off x="458733" y="698326"/>
            <a:ext cx="8226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CAPM and Fama French Model Under Covid-19 in US Market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Presented by Group 6</a:t>
            </a:r>
            <a:endParaRPr sz="2000" b="0" i="0" u="sng" strike="noStrike" cap="non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d71e270563_0_2"/>
          <p:cNvSpPr/>
          <p:nvPr/>
        </p:nvSpPr>
        <p:spPr>
          <a:xfrm>
            <a:off x="145143" y="756476"/>
            <a:ext cx="326700" cy="6531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71e270563_0_69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d71e270563_0_69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d71e270563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50" y="1097432"/>
            <a:ext cx="3469670" cy="15371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6" name="Google Shape;86;gd71e270563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250" y="2717442"/>
            <a:ext cx="3469670" cy="15371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7" name="Google Shape;87;gd71e270563_0_69"/>
          <p:cNvSpPr/>
          <p:nvPr/>
        </p:nvSpPr>
        <p:spPr>
          <a:xfrm>
            <a:off x="641251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Daily Life</a:t>
            </a:r>
            <a:endParaRPr/>
          </a:p>
        </p:txBody>
      </p:sp>
      <p:sp>
        <p:nvSpPr>
          <p:cNvPr id="88" name="Google Shape;88;gd71e270563_0_69"/>
          <p:cNvSpPr/>
          <p:nvPr/>
        </p:nvSpPr>
        <p:spPr>
          <a:xfrm>
            <a:off x="4981436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Unemployment</a:t>
            </a:r>
            <a:endParaRPr/>
          </a:p>
        </p:txBody>
      </p:sp>
      <p:pic>
        <p:nvPicPr>
          <p:cNvPr id="89" name="Google Shape;89;gd71e270563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1436" y="1097432"/>
            <a:ext cx="3469672" cy="153717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90" name="Google Shape;90;gd71e270563_0_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1436" y="2717442"/>
            <a:ext cx="3469672" cy="153717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1" name="Google Shape;91;gd71e270563_0_69"/>
          <p:cNvSpPr txBox="1"/>
          <p:nvPr/>
        </p:nvSpPr>
        <p:spPr>
          <a:xfrm>
            <a:off x="4981436" y="4337473"/>
            <a:ext cx="38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US initial and continuing jobless claims, Mar 2020 - Feb 2021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https://tradingeconomics.com/united-states/jobless-claims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71e270563_0_142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d71e270563_0_142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gd71e270563_0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51" y="1103295"/>
            <a:ext cx="3469670" cy="31513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gd71e270563_0_142"/>
          <p:cNvSpPr/>
          <p:nvPr/>
        </p:nvSpPr>
        <p:spPr>
          <a:xfrm>
            <a:off x="641251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Tourism Industry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d71e270563_0_142"/>
          <p:cNvSpPr txBox="1"/>
          <p:nvPr/>
        </p:nvSpPr>
        <p:spPr>
          <a:xfrm>
            <a:off x="641251" y="4357548"/>
            <a:ext cx="3867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https://www.unwto.org/impact-assessment-of-the-covid-19-outbreak-on-international-tourism</a:t>
            </a:r>
            <a:endParaRPr/>
          </a:p>
        </p:txBody>
      </p:sp>
      <p:sp>
        <p:nvSpPr>
          <p:cNvPr id="101" name="Google Shape;101;gd71e270563_0_142"/>
          <p:cNvSpPr/>
          <p:nvPr/>
        </p:nvSpPr>
        <p:spPr>
          <a:xfrm>
            <a:off x="4981436" y="69361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Market</a:t>
            </a:r>
            <a:endParaRPr/>
          </a:p>
        </p:txBody>
      </p:sp>
      <p:pic>
        <p:nvPicPr>
          <p:cNvPr id="102" name="Google Shape;102;gd71e270563_0_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435" y="1103295"/>
            <a:ext cx="3469671" cy="31513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37758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Introduction: Covid-19 outbreak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590855" y="732816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Gormsen and Koijen(2020)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963707" y="732816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Tashanova(2020)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590855" y="3664043"/>
            <a:ext cx="7842523" cy="706507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Is CAPM and Fama French model efficient for analyzing stock prices under Covid-19?</a:t>
            </a:r>
            <a:endParaRPr sz="16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050" y="1187154"/>
            <a:ext cx="3450972" cy="232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00" y="1187154"/>
            <a:ext cx="3450972" cy="232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Literature Review: To </a:t>
            </a:r>
            <a:r>
              <a:rPr lang="en-US" sz="1600" b="1">
                <a:solidFill>
                  <a:srgbClr val="264478"/>
                </a:solidFill>
              </a:rPr>
              <a:t>F</a:t>
            </a: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orecast the </a:t>
            </a:r>
            <a:r>
              <a:rPr lang="en-US" sz="1600" b="1">
                <a:solidFill>
                  <a:srgbClr val="264478"/>
                </a:solidFill>
              </a:rPr>
              <a:t>F</a:t>
            </a: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uture </a:t>
            </a:r>
            <a:r>
              <a:rPr lang="en-US" sz="1600" b="1">
                <a:solidFill>
                  <a:srgbClr val="264478"/>
                </a:solidFill>
              </a:rPr>
              <a:t>P</a:t>
            </a: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rice </a:t>
            </a:r>
            <a:r>
              <a:rPr lang="en-US" sz="1600" b="1">
                <a:solidFill>
                  <a:srgbClr val="264478"/>
                </a:solidFill>
              </a:rPr>
              <a:t>T</a:t>
            </a: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rend 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590855" y="69417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Mean-variance Model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4963706" y="694179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Capital Asset Pricing Model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590855" y="4401143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Three Factor Model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963706" y="4401143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Fama French Five Factor model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5777" y="2843525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926" y="2843525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5777" y="1046242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2926" y="1094217"/>
            <a:ext cx="2705529" cy="14898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28" name="Google Shape;128;p5"/>
          <p:cNvGrpSpPr/>
          <p:nvPr/>
        </p:nvGrpSpPr>
        <p:grpSpPr>
          <a:xfrm>
            <a:off x="3885801" y="2137360"/>
            <a:ext cx="1261640" cy="1199806"/>
            <a:chOff x="4827275" y="2454901"/>
            <a:chExt cx="2704436" cy="2571889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4827275" y="2454901"/>
              <a:ext cx="2704436" cy="2571889"/>
              <a:chOff x="3954203" y="1997475"/>
              <a:chExt cx="3068035" cy="3068034"/>
            </a:xfrm>
          </p:grpSpPr>
          <p:sp>
            <p:nvSpPr>
              <p:cNvPr id="130" name="Google Shape;130;p5"/>
              <p:cNvSpPr/>
              <p:nvPr/>
            </p:nvSpPr>
            <p:spPr>
              <a:xfrm rot="-5400000">
                <a:off x="3954203" y="1997475"/>
                <a:ext cx="3068034" cy="3068034"/>
              </a:xfrm>
              <a:prstGeom prst="arc">
                <a:avLst>
                  <a:gd name="adj1" fmla="val 16264229"/>
                  <a:gd name="adj2" fmla="val 0"/>
                </a:avLst>
              </a:prstGeom>
              <a:noFill/>
              <a:ln w="136525" cap="flat" cmpd="sng">
                <a:solidFill>
                  <a:srgbClr val="3E6EC2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 rot="10800000">
                <a:off x="3954203" y="1997475"/>
                <a:ext cx="3068034" cy="3068034"/>
              </a:xfrm>
              <a:prstGeom prst="arc">
                <a:avLst>
                  <a:gd name="adj1" fmla="val 16285631"/>
                  <a:gd name="adj2" fmla="val 0"/>
                </a:avLst>
              </a:prstGeom>
              <a:noFill/>
              <a:ln w="136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 rot="5400000">
                <a:off x="3954203" y="1997475"/>
                <a:ext cx="3068034" cy="3068034"/>
              </a:xfrm>
              <a:prstGeom prst="arc">
                <a:avLst>
                  <a:gd name="adj1" fmla="val 16264029"/>
                  <a:gd name="adj2" fmla="val 0"/>
                </a:avLst>
              </a:prstGeom>
              <a:solidFill>
                <a:srgbClr val="203864"/>
              </a:solidFill>
              <a:ln w="136525" cap="flat" cmpd="sng">
                <a:solidFill>
                  <a:srgbClr val="3E6EC2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954203" y="1997475"/>
                <a:ext cx="3068034" cy="3068034"/>
              </a:xfrm>
              <a:prstGeom prst="arc">
                <a:avLst>
                  <a:gd name="adj1" fmla="val 16264429"/>
                  <a:gd name="adj2" fmla="val 0"/>
                </a:avLst>
              </a:prstGeom>
              <a:noFill/>
              <a:ln w="136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" name="Google Shape;134;p5"/>
            <p:cNvSpPr/>
            <p:nvPr/>
          </p:nvSpPr>
          <p:spPr>
            <a:xfrm>
              <a:off x="4935426" y="2557751"/>
              <a:ext cx="2488137" cy="2366189"/>
            </a:xfrm>
            <a:prstGeom prst="ellipse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"/>
          <p:cNvSpPr/>
          <p:nvPr/>
        </p:nvSpPr>
        <p:spPr>
          <a:xfrm>
            <a:off x="3957814" y="2296702"/>
            <a:ext cx="11176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they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 in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Covid-19?</a:t>
            </a:r>
            <a:endParaRPr sz="1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CAPM Analysis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589188" y="724780"/>
            <a:ext cx="3469800" cy="3939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</a:t>
            </a: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Analysis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083475" y="724775"/>
            <a:ext cx="3469800" cy="3939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Calculation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92" y="1376342"/>
            <a:ext cx="3435187" cy="2480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7"/>
          <p:cNvCxnSpPr/>
          <p:nvPr/>
        </p:nvCxnSpPr>
        <p:spPr>
          <a:xfrm rot="10800000">
            <a:off x="1652787" y="3857311"/>
            <a:ext cx="0" cy="246301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7"/>
          <p:cNvCxnSpPr/>
          <p:nvPr/>
        </p:nvCxnSpPr>
        <p:spPr>
          <a:xfrm rot="10800000">
            <a:off x="2764663" y="3857311"/>
            <a:ext cx="0" cy="246301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7"/>
          <p:cNvSpPr txBox="1"/>
          <p:nvPr/>
        </p:nvSpPr>
        <p:spPr>
          <a:xfrm>
            <a:off x="1386400" y="4044303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490554" y="4044303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351175" y="1376100"/>
            <a:ext cx="2894700" cy="301800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cess </a:t>
            </a: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aily </a:t>
            </a: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tock price</a:t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5371025" y="1935337"/>
            <a:ext cx="2894700" cy="307800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alculate daily return</a:t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5371025" y="2545213"/>
            <a:ext cx="2894700" cy="301800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alculate excess return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371025" y="3187286"/>
            <a:ext cx="2894700" cy="301800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series regression</a:t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5371025" y="3822923"/>
            <a:ext cx="2894700" cy="307800"/>
          </a:xfrm>
          <a:prstGeom prst="roundRect">
            <a:avLst>
              <a:gd name="adj" fmla="val 4732"/>
            </a:avLst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chemeClr val="dk1">
                <a:alpha val="13725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OLS regression</a:t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 rot="5400000">
            <a:off x="6728983" y="1638923"/>
            <a:ext cx="178800" cy="335400"/>
          </a:xfrm>
          <a:prstGeom prst="chevron">
            <a:avLst>
              <a:gd name="adj" fmla="val 46362"/>
            </a:avLst>
          </a:prstGeom>
          <a:solidFill>
            <a:srgbClr val="4472C4"/>
          </a:solidFill>
          <a:ln w="349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7"/>
          <p:cNvSpPr/>
          <p:nvPr/>
        </p:nvSpPr>
        <p:spPr>
          <a:xfrm rot="5400000">
            <a:off x="6728983" y="2226469"/>
            <a:ext cx="178800" cy="335400"/>
          </a:xfrm>
          <a:prstGeom prst="chevron">
            <a:avLst>
              <a:gd name="adj" fmla="val 46362"/>
            </a:avLst>
          </a:prstGeom>
          <a:solidFill>
            <a:srgbClr val="4472C4"/>
          </a:solidFill>
          <a:ln w="349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7"/>
          <p:cNvSpPr/>
          <p:nvPr/>
        </p:nvSpPr>
        <p:spPr>
          <a:xfrm rot="5400000">
            <a:off x="6728983" y="2849440"/>
            <a:ext cx="178800" cy="335400"/>
          </a:xfrm>
          <a:prstGeom prst="chevron">
            <a:avLst>
              <a:gd name="adj" fmla="val 46362"/>
            </a:avLst>
          </a:prstGeom>
          <a:solidFill>
            <a:srgbClr val="4472C4"/>
          </a:solidFill>
          <a:ln w="349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7"/>
          <p:cNvSpPr/>
          <p:nvPr/>
        </p:nvSpPr>
        <p:spPr>
          <a:xfrm rot="5400000">
            <a:off x="6728985" y="3488290"/>
            <a:ext cx="178800" cy="335400"/>
          </a:xfrm>
          <a:prstGeom prst="chevron">
            <a:avLst>
              <a:gd name="adj" fmla="val 46362"/>
            </a:avLst>
          </a:prstGeom>
          <a:solidFill>
            <a:srgbClr val="4472C4"/>
          </a:solidFill>
          <a:ln w="349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729974836_0_0"/>
          <p:cNvSpPr/>
          <p:nvPr/>
        </p:nvSpPr>
        <p:spPr>
          <a:xfrm>
            <a:off x="590855" y="9388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</a:t>
            </a: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d72997483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6092" y="2571738"/>
            <a:ext cx="3469672" cy="21052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64" name="Google Shape;164;gd729974836_0_0"/>
          <p:cNvSpPr/>
          <p:nvPr/>
        </p:nvSpPr>
        <p:spPr>
          <a:xfrm>
            <a:off x="6811986" y="3088683"/>
            <a:ext cx="669600" cy="184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d729974836_0_0"/>
          <p:cNvSpPr/>
          <p:nvPr/>
        </p:nvSpPr>
        <p:spPr>
          <a:xfrm>
            <a:off x="6811986" y="3866674"/>
            <a:ext cx="669600" cy="1848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d729974836_0_0"/>
          <p:cNvSpPr txBox="1">
            <a:spLocks noGrp="1"/>
          </p:cNvSpPr>
          <p:nvPr>
            <p:ph type="title"/>
          </p:nvPr>
        </p:nvSpPr>
        <p:spPr>
          <a:xfrm>
            <a:off x="500722" y="80029"/>
            <a:ext cx="485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64478"/>
                </a:solidFill>
              </a:rPr>
              <a:t>Experiment: CAPM Analysis and Result</a:t>
            </a:r>
            <a:endParaRPr sz="1600" b="1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d729974836_0_0"/>
          <p:cNvSpPr/>
          <p:nvPr/>
        </p:nvSpPr>
        <p:spPr>
          <a:xfrm>
            <a:off x="311700" y="226871"/>
            <a:ext cx="159900" cy="348300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d729974836_0_0"/>
          <p:cNvSpPr/>
          <p:nvPr/>
        </p:nvSpPr>
        <p:spPr>
          <a:xfrm>
            <a:off x="4666030" y="938869"/>
            <a:ext cx="3469800" cy="301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CAPM Result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d7299748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88" y="1459025"/>
            <a:ext cx="3422925" cy="33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d7299748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037" y="1778274"/>
            <a:ext cx="3469801" cy="52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311700" y="226871"/>
            <a:ext cx="160014" cy="348343"/>
          </a:xfrm>
          <a:prstGeom prst="rect">
            <a:avLst/>
          </a:prstGeom>
          <a:solidFill>
            <a:srgbClr val="4A63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590855" y="855162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Forming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2061486" y="1753094"/>
            <a:ext cx="880465" cy="116096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061485" y="2099255"/>
            <a:ext cx="880465" cy="18385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2061484" y="3342065"/>
            <a:ext cx="880465" cy="59577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10 26%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6"/>
          <p:cNvCxnSpPr/>
          <p:nvPr/>
        </p:nvCxnSpPr>
        <p:spPr>
          <a:xfrm>
            <a:off x="693904" y="3937836"/>
            <a:ext cx="3221271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6"/>
          <p:cNvCxnSpPr/>
          <p:nvPr/>
        </p:nvCxnSpPr>
        <p:spPr>
          <a:xfrm rot="10800000">
            <a:off x="1403794" y="2099256"/>
            <a:ext cx="528034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6"/>
          <p:cNvCxnSpPr/>
          <p:nvPr/>
        </p:nvCxnSpPr>
        <p:spPr>
          <a:xfrm rot="10800000">
            <a:off x="1680690" y="2144334"/>
            <a:ext cx="0" cy="360609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6"/>
          <p:cNvCxnSpPr/>
          <p:nvPr/>
        </p:nvCxnSpPr>
        <p:spPr>
          <a:xfrm>
            <a:off x="1680690" y="3507349"/>
            <a:ext cx="0" cy="369193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4" name="Google Shape;184;p6"/>
          <p:cNvSpPr txBox="1"/>
          <p:nvPr/>
        </p:nvSpPr>
        <p:spPr>
          <a:xfrm>
            <a:off x="1448439" y="2841574"/>
            <a:ext cx="5482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6"/>
          <p:cNvCxnSpPr/>
          <p:nvPr/>
        </p:nvCxnSpPr>
        <p:spPr>
          <a:xfrm rot="10800000">
            <a:off x="3005069" y="2854450"/>
            <a:ext cx="528034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6"/>
          <p:cNvCxnSpPr/>
          <p:nvPr/>
        </p:nvCxnSpPr>
        <p:spPr>
          <a:xfrm rot="10800000">
            <a:off x="3281965" y="2898731"/>
            <a:ext cx="0" cy="246301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6"/>
          <p:cNvCxnSpPr/>
          <p:nvPr/>
        </p:nvCxnSpPr>
        <p:spPr>
          <a:xfrm>
            <a:off x="3288403" y="3673913"/>
            <a:ext cx="0" cy="22924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8" name="Google Shape;188;p6"/>
          <p:cNvSpPr txBox="1"/>
          <p:nvPr/>
        </p:nvSpPr>
        <p:spPr>
          <a:xfrm>
            <a:off x="3005069" y="3124035"/>
            <a:ext cx="10775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50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2192807" y="2534652"/>
            <a:ext cx="6178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S&amp;P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5083474" y="855162"/>
            <a:ext cx="3469671" cy="301938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6"/>
          <p:cNvCxnSpPr/>
          <p:nvPr/>
        </p:nvCxnSpPr>
        <p:spPr>
          <a:xfrm rot="10800000">
            <a:off x="784037" y="1753094"/>
            <a:ext cx="1160671" cy="429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6"/>
          <p:cNvCxnSpPr/>
          <p:nvPr/>
        </p:nvCxnSpPr>
        <p:spPr>
          <a:xfrm rot="10800000">
            <a:off x="991669" y="1783724"/>
            <a:ext cx="0" cy="540914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3" name="Google Shape;193;p6"/>
          <p:cNvSpPr txBox="1"/>
          <p:nvPr/>
        </p:nvSpPr>
        <p:spPr>
          <a:xfrm>
            <a:off x="632362" y="2525592"/>
            <a:ext cx="8804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Whole Market</a:t>
            </a:r>
            <a:endParaRPr/>
          </a:p>
        </p:txBody>
      </p:sp>
      <p:cxnSp>
        <p:nvCxnSpPr>
          <p:cNvPr id="194" name="Google Shape;194;p6"/>
          <p:cNvCxnSpPr/>
          <p:nvPr/>
        </p:nvCxnSpPr>
        <p:spPr>
          <a:xfrm>
            <a:off x="991669" y="3342065"/>
            <a:ext cx="0" cy="516444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5" name="Google Shape;195;p6"/>
          <p:cNvGrpSpPr/>
          <p:nvPr/>
        </p:nvGrpSpPr>
        <p:grpSpPr>
          <a:xfrm>
            <a:off x="5351172" y="1536427"/>
            <a:ext cx="2894669" cy="698039"/>
            <a:chOff x="5351172" y="1356123"/>
            <a:chExt cx="2894669" cy="863317"/>
          </a:xfrm>
        </p:grpSpPr>
        <p:sp>
          <p:nvSpPr>
            <p:cNvPr id="196" name="Google Shape;196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name="adj" fmla="val 4732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chemeClr val="dk1">
                  <a:alpha val="13725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Net assets per share/stock price</a:t>
              </a:r>
              <a:endPara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name="adj" fmla="val 15957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3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Book to Market Ratio</a:t>
              </a:r>
              <a:endPara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5351171" y="2420255"/>
            <a:ext cx="2894669" cy="702328"/>
            <a:chOff x="5351172" y="1356123"/>
            <a:chExt cx="2894669" cy="863317"/>
          </a:xfrm>
        </p:grpSpPr>
        <p:sp>
          <p:nvSpPr>
            <p:cNvPr id="199" name="Google Shape;199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name="adj" fmla="val 4732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chemeClr val="dk1">
                  <a:alpha val="13725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Total asset </a:t>
              </a: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YoY change%</a:t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name="adj" fmla="val 15957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3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Investment</a:t>
              </a:r>
              <a:endPara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5351170" y="3308372"/>
            <a:ext cx="2894669" cy="595772"/>
            <a:chOff x="5351172" y="1356123"/>
            <a:chExt cx="2894669" cy="863317"/>
          </a:xfrm>
        </p:grpSpPr>
        <p:sp>
          <p:nvSpPr>
            <p:cNvPr id="202" name="Google Shape;202;p6"/>
            <p:cNvSpPr/>
            <p:nvPr/>
          </p:nvSpPr>
          <p:spPr>
            <a:xfrm>
              <a:off x="5351172" y="1356123"/>
              <a:ext cx="2894669" cy="863317"/>
            </a:xfrm>
            <a:prstGeom prst="roundRect">
              <a:avLst>
                <a:gd name="adj" fmla="val 4732"/>
              </a:avLst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chemeClr val="dk1">
                  <a:alpha val="13725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Net income/net asset value</a:t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351172" y="1356123"/>
              <a:ext cx="2235920" cy="230947"/>
            </a:xfrm>
            <a:prstGeom prst="homePlate">
              <a:avLst>
                <a:gd name="adj" fmla="val 15957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3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Profit</a:t>
              </a:r>
              <a:endPara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4" name="Google Shape;204;p6"/>
          <p:cNvSpPr txBox="1"/>
          <p:nvPr/>
        </p:nvSpPr>
        <p:spPr>
          <a:xfrm>
            <a:off x="500722" y="80029"/>
            <a:ext cx="48504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478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264478"/>
                </a:solidFill>
                <a:latin typeface="Calibri"/>
                <a:ea typeface="Calibri"/>
                <a:cs typeface="Calibri"/>
                <a:sym typeface="Calibri"/>
              </a:rPr>
              <a:t>Experiment: List Forming and Data Description</a:t>
            </a:r>
            <a:endParaRPr sz="1600" b="1" i="0" u="none" strike="noStrike" cap="none">
              <a:solidFill>
                <a:srgbClr val="264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749</Words>
  <Application>Microsoft Office PowerPoint</Application>
  <PresentationFormat>全屏显示(16:9)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Trebuchet MS</vt:lpstr>
      <vt:lpstr>Office Theme</vt:lpstr>
      <vt:lpstr>分工</vt:lpstr>
      <vt:lpstr>PowerPoint 演示文稿</vt:lpstr>
      <vt:lpstr>Introduction: Covid-19 outbreak</vt:lpstr>
      <vt:lpstr>Introduction: Covid-19 outbreak</vt:lpstr>
      <vt:lpstr>Introduction: Covid-19 outbreak</vt:lpstr>
      <vt:lpstr>Literature Review: To Forecast the Future Price Trend </vt:lpstr>
      <vt:lpstr>Experiment: CAPM Analysis</vt:lpstr>
      <vt:lpstr>Experiment: CAPM Analysis and Result</vt:lpstr>
      <vt:lpstr>PowerPoint 演示文稿</vt:lpstr>
      <vt:lpstr>Experiment: Fama French Model Analysis</vt:lpstr>
      <vt:lpstr>Fama French Result          --By YU Yiduo</vt:lpstr>
      <vt:lpstr>Fama French Result</vt:lpstr>
      <vt:lpstr>Fama French Result</vt:lpstr>
      <vt:lpstr>Proposed Explanation For Abnormal Data</vt:lpstr>
      <vt:lpstr>Conclusion</vt:lpstr>
      <vt:lpstr>Acknowledgements</vt:lpstr>
      <vt:lpstr>Github Repository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分工</dc:title>
  <dc:creator>lenovo</dc:creator>
  <cp:lastModifiedBy>Yiduo YU</cp:lastModifiedBy>
  <cp:revision>3</cp:revision>
  <dcterms:modified xsi:type="dcterms:W3CDTF">2021-05-04T09:04:10Z</dcterms:modified>
</cp:coreProperties>
</file>